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BAA7F-5671-4F7E-9A8F-9999A8462C3F}" type="doc">
      <dgm:prSet loTypeId="urn:microsoft.com/office/officeart/2005/8/layout/radial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l-GR"/>
        </a:p>
      </dgm:t>
    </dgm:pt>
    <dgm:pt modelId="{7AC567EB-9BC4-4A7C-9141-F0E579F296CD}">
      <dgm:prSet phldrT="[Κείμενο]"/>
      <dgm:spPr/>
      <dgm:t>
        <a:bodyPr/>
        <a:lstStyle/>
        <a:p>
          <a:r>
            <a:rPr lang="el-GR" dirty="0">
              <a:latin typeface="Times New Roman" panose="02020603050405020304" pitchFamily="18" charset="0"/>
              <a:cs typeface="Times New Roman" panose="02020603050405020304" pitchFamily="18" charset="0"/>
            </a:rPr>
            <a:t>Η βαρύτητα στην καθημερινότητα </a:t>
          </a:r>
          <a:endParaRPr lang="el-GR" dirty="0"/>
        </a:p>
      </dgm:t>
    </dgm:pt>
    <dgm:pt modelId="{4200FBB0-755A-408C-8535-8CCF47711DDD}" type="parTrans" cxnId="{3C2A0118-F592-426A-A02E-BC70433FF04E}">
      <dgm:prSet/>
      <dgm:spPr/>
      <dgm:t>
        <a:bodyPr/>
        <a:lstStyle/>
        <a:p>
          <a:endParaRPr lang="el-GR"/>
        </a:p>
      </dgm:t>
    </dgm:pt>
    <dgm:pt modelId="{5BF77B96-8492-43D4-8CAA-B708FE387662}" type="sibTrans" cxnId="{3C2A0118-F592-426A-A02E-BC70433FF04E}">
      <dgm:prSet/>
      <dgm:spPr/>
      <dgm:t>
        <a:bodyPr/>
        <a:lstStyle/>
        <a:p>
          <a:endParaRPr lang="el-GR"/>
        </a:p>
      </dgm:t>
    </dgm:pt>
    <dgm:pt modelId="{5ECE1729-B7E9-4CD4-A4B5-BDCC1941A17D}">
      <dgm:prSet phldrT="[Κείμενο]"/>
      <dgm:spPr/>
      <dgm:t>
        <a:bodyPr/>
        <a:lstStyle/>
        <a:p>
          <a:r>
            <a:rPr lang="el-GR" dirty="0"/>
            <a:t>Η κίνηση των ποταμών</a:t>
          </a:r>
        </a:p>
      </dgm:t>
    </dgm:pt>
    <dgm:pt modelId="{C9DA29B1-9E77-4C65-A1F4-EB1741859477}" type="parTrans" cxnId="{F7C0AE38-E586-4DBF-80D0-0FBC3767892D}">
      <dgm:prSet/>
      <dgm:spPr/>
      <dgm:t>
        <a:bodyPr/>
        <a:lstStyle/>
        <a:p>
          <a:endParaRPr lang="el-GR"/>
        </a:p>
      </dgm:t>
    </dgm:pt>
    <dgm:pt modelId="{2230E9D8-AB4B-46DB-9366-CAD62763A8B6}" type="sibTrans" cxnId="{F7C0AE38-E586-4DBF-80D0-0FBC3767892D}">
      <dgm:prSet/>
      <dgm:spPr/>
      <dgm:t>
        <a:bodyPr/>
        <a:lstStyle/>
        <a:p>
          <a:endParaRPr lang="el-GR"/>
        </a:p>
      </dgm:t>
    </dgm:pt>
    <dgm:pt modelId="{98240A34-5317-4D59-AFBF-5B2C63F7827C}">
      <dgm:prSet phldrT="[Κείμενο]"/>
      <dgm:spPr/>
      <dgm:t>
        <a:bodyPr/>
        <a:lstStyle/>
        <a:p>
          <a:r>
            <a:rPr lang="el-GR" dirty="0"/>
            <a:t>Πτώση αντικειμένων</a:t>
          </a:r>
        </a:p>
      </dgm:t>
    </dgm:pt>
    <dgm:pt modelId="{F1452687-7240-4ACF-BB48-9E7DA800D499}" type="parTrans" cxnId="{BB1E3D64-BAEE-4C02-87F8-452A20C7EBC0}">
      <dgm:prSet/>
      <dgm:spPr/>
      <dgm:t>
        <a:bodyPr/>
        <a:lstStyle/>
        <a:p>
          <a:endParaRPr lang="el-GR"/>
        </a:p>
      </dgm:t>
    </dgm:pt>
    <dgm:pt modelId="{D5A2178F-660B-4A53-9991-38E90856832C}" type="sibTrans" cxnId="{BB1E3D64-BAEE-4C02-87F8-452A20C7EBC0}">
      <dgm:prSet/>
      <dgm:spPr/>
      <dgm:t>
        <a:bodyPr/>
        <a:lstStyle/>
        <a:p>
          <a:endParaRPr lang="el-GR"/>
        </a:p>
      </dgm:t>
    </dgm:pt>
    <dgm:pt modelId="{6155C9B8-A9BE-43C4-B406-C65291FC1A9F}">
      <dgm:prSet phldrT="[Κείμενο]"/>
      <dgm:spPr/>
      <dgm:t>
        <a:bodyPr/>
        <a:lstStyle/>
        <a:p>
          <a:r>
            <a:rPr lang="el-GR" dirty="0"/>
            <a:t>Οι τουρμπίνες των αεροσκαφών για την απογείωση</a:t>
          </a:r>
        </a:p>
      </dgm:t>
    </dgm:pt>
    <dgm:pt modelId="{2E3740CE-694C-4065-A22F-74DB11AF818E}" type="parTrans" cxnId="{3D18D90C-CA8D-4CF7-A404-37EF2B328500}">
      <dgm:prSet/>
      <dgm:spPr/>
      <dgm:t>
        <a:bodyPr/>
        <a:lstStyle/>
        <a:p>
          <a:endParaRPr lang="el-GR"/>
        </a:p>
      </dgm:t>
    </dgm:pt>
    <dgm:pt modelId="{16E08045-E8FE-4F86-9D57-90336F9664CB}" type="sibTrans" cxnId="{3D18D90C-CA8D-4CF7-A404-37EF2B328500}">
      <dgm:prSet/>
      <dgm:spPr/>
      <dgm:t>
        <a:bodyPr/>
        <a:lstStyle/>
        <a:p>
          <a:endParaRPr lang="el-GR"/>
        </a:p>
      </dgm:t>
    </dgm:pt>
    <dgm:pt modelId="{38818045-9E13-47F4-964F-66F7815B4FD0}">
      <dgm:prSet phldrT="[Κείμενο]"/>
      <dgm:spPr/>
      <dgm:t>
        <a:bodyPr/>
        <a:lstStyle/>
        <a:p>
          <a:r>
            <a:rPr lang="el-GR" dirty="0"/>
            <a:t>Η παλίρροια </a:t>
          </a:r>
        </a:p>
      </dgm:t>
    </dgm:pt>
    <dgm:pt modelId="{C45F5F32-55A2-4F13-BBDD-5D70773AF1A9}" type="parTrans" cxnId="{B0071ACF-7D3B-4542-BBC0-90F5597C8A53}">
      <dgm:prSet/>
      <dgm:spPr/>
      <dgm:t>
        <a:bodyPr/>
        <a:lstStyle/>
        <a:p>
          <a:endParaRPr lang="el-GR"/>
        </a:p>
      </dgm:t>
    </dgm:pt>
    <dgm:pt modelId="{4F1940B2-4701-4F3B-8464-1FFD57487C03}" type="sibTrans" cxnId="{B0071ACF-7D3B-4542-BBC0-90F5597C8A53}">
      <dgm:prSet/>
      <dgm:spPr/>
      <dgm:t>
        <a:bodyPr/>
        <a:lstStyle/>
        <a:p>
          <a:endParaRPr lang="el-GR"/>
        </a:p>
      </dgm:t>
    </dgm:pt>
    <dgm:pt modelId="{47AD6EF6-F644-49B3-AF32-88DDD6DD07AE}">
      <dgm:prSet/>
      <dgm:spPr/>
      <dgm:t>
        <a:bodyPr/>
        <a:lstStyle/>
        <a:p>
          <a:r>
            <a:rPr lang="el-GR" dirty="0"/>
            <a:t>Οι εποχές του χρόνου</a:t>
          </a:r>
        </a:p>
      </dgm:t>
    </dgm:pt>
    <dgm:pt modelId="{7D77E444-7CA7-4BC0-B9B9-4A5B441E3BB0}" type="parTrans" cxnId="{F8DE14A6-EAD3-4153-BD6D-626ED7B4C914}">
      <dgm:prSet/>
      <dgm:spPr/>
      <dgm:t>
        <a:bodyPr/>
        <a:lstStyle/>
        <a:p>
          <a:endParaRPr lang="el-GR"/>
        </a:p>
      </dgm:t>
    </dgm:pt>
    <dgm:pt modelId="{2D51B9F4-D776-406F-8F54-2388B8C2B2F8}" type="sibTrans" cxnId="{F8DE14A6-EAD3-4153-BD6D-626ED7B4C914}">
      <dgm:prSet/>
      <dgm:spPr/>
      <dgm:t>
        <a:bodyPr/>
        <a:lstStyle/>
        <a:p>
          <a:endParaRPr lang="el-GR"/>
        </a:p>
      </dgm:t>
    </dgm:pt>
    <dgm:pt modelId="{BAE5FF56-C83B-491D-A1E3-5640D6E2AFB1}">
      <dgm:prSet/>
      <dgm:spPr/>
    </dgm:pt>
    <dgm:pt modelId="{656A1C9E-8F53-4BC8-96B7-16257448D286}" type="parTrans" cxnId="{8C26C938-816B-4DE8-A371-B76350A1752D}">
      <dgm:prSet/>
      <dgm:spPr/>
      <dgm:t>
        <a:bodyPr/>
        <a:lstStyle/>
        <a:p>
          <a:endParaRPr lang="el-GR"/>
        </a:p>
      </dgm:t>
    </dgm:pt>
    <dgm:pt modelId="{0961F265-9292-4D08-9102-3503E986CD88}" type="sibTrans" cxnId="{8C26C938-816B-4DE8-A371-B76350A1752D}">
      <dgm:prSet/>
      <dgm:spPr/>
      <dgm:t>
        <a:bodyPr/>
        <a:lstStyle/>
        <a:p>
          <a:endParaRPr lang="el-GR"/>
        </a:p>
      </dgm:t>
    </dgm:pt>
    <dgm:pt modelId="{E2D0A4CB-970C-4211-A4FA-EA9ECABBD619}">
      <dgm:prSet/>
      <dgm:spPr/>
      <dgm:t>
        <a:bodyPr/>
        <a:lstStyle/>
        <a:p>
          <a:endParaRPr lang="el-GR"/>
        </a:p>
      </dgm:t>
    </dgm:pt>
    <dgm:pt modelId="{BAD5CD54-08B9-45D2-8398-9B4D71CA0E91}" type="parTrans" cxnId="{B9E0F23E-6D15-4E23-8882-4FF1B7B25F72}">
      <dgm:prSet/>
      <dgm:spPr/>
      <dgm:t>
        <a:bodyPr/>
        <a:lstStyle/>
        <a:p>
          <a:endParaRPr lang="el-GR"/>
        </a:p>
      </dgm:t>
    </dgm:pt>
    <dgm:pt modelId="{0193054C-27AA-4378-94BF-78C314B40856}" type="sibTrans" cxnId="{B9E0F23E-6D15-4E23-8882-4FF1B7B25F72}">
      <dgm:prSet/>
      <dgm:spPr/>
      <dgm:t>
        <a:bodyPr/>
        <a:lstStyle/>
        <a:p>
          <a:endParaRPr lang="el-GR"/>
        </a:p>
      </dgm:t>
    </dgm:pt>
    <dgm:pt modelId="{018BA1E6-1EDA-4FEF-AEB5-6425C1146C47}">
      <dgm:prSet phldrT="[Κείμενο]"/>
      <dgm:spPr/>
      <dgm:t>
        <a:bodyPr/>
        <a:lstStyle/>
        <a:p>
          <a:r>
            <a:rPr lang="el-GR" dirty="0"/>
            <a:t>Οι κίνηση της πυξίδας </a:t>
          </a:r>
        </a:p>
      </dgm:t>
    </dgm:pt>
    <dgm:pt modelId="{70A4D784-E60B-4140-95AD-41EBC3EBCC4D}" type="parTrans" cxnId="{8DF291B9-1C24-414C-B897-A3D79F76BE42}">
      <dgm:prSet/>
      <dgm:spPr/>
      <dgm:t>
        <a:bodyPr/>
        <a:lstStyle/>
        <a:p>
          <a:endParaRPr lang="el-GR"/>
        </a:p>
      </dgm:t>
    </dgm:pt>
    <dgm:pt modelId="{A4772466-E024-4B15-BA1A-C47A0E0ECC69}" type="sibTrans" cxnId="{8DF291B9-1C24-414C-B897-A3D79F76BE42}">
      <dgm:prSet/>
      <dgm:spPr/>
      <dgm:t>
        <a:bodyPr/>
        <a:lstStyle/>
        <a:p>
          <a:endParaRPr lang="el-GR"/>
        </a:p>
      </dgm:t>
    </dgm:pt>
    <dgm:pt modelId="{4226DB4A-4AB4-40B1-A0F7-A75A77F4DF3B}" type="pres">
      <dgm:prSet presAssocID="{81EBAA7F-5671-4F7E-9A8F-9999A8462C3F}" presName="composite" presStyleCnt="0">
        <dgm:presLayoutVars>
          <dgm:chMax val="1"/>
          <dgm:dir/>
          <dgm:resizeHandles val="exact"/>
        </dgm:presLayoutVars>
      </dgm:prSet>
      <dgm:spPr/>
    </dgm:pt>
    <dgm:pt modelId="{A2BD2350-1E66-41BA-9C45-A0FDB790F41A}" type="pres">
      <dgm:prSet presAssocID="{81EBAA7F-5671-4F7E-9A8F-9999A8462C3F}" presName="radial" presStyleCnt="0">
        <dgm:presLayoutVars>
          <dgm:animLvl val="ctr"/>
        </dgm:presLayoutVars>
      </dgm:prSet>
      <dgm:spPr/>
    </dgm:pt>
    <dgm:pt modelId="{B6666D77-2651-4BC0-AFE0-BECAACA6E2DD}" type="pres">
      <dgm:prSet presAssocID="{7AC567EB-9BC4-4A7C-9141-F0E579F296CD}" presName="centerShape" presStyleLbl="vennNode1" presStyleIdx="0" presStyleCnt="7"/>
      <dgm:spPr/>
    </dgm:pt>
    <dgm:pt modelId="{5E61A05B-AB79-46D1-9340-820C52600FE3}" type="pres">
      <dgm:prSet presAssocID="{5ECE1729-B7E9-4CD4-A4B5-BDCC1941A17D}" presName="node" presStyleLbl="vennNode1" presStyleIdx="1" presStyleCnt="7">
        <dgm:presLayoutVars>
          <dgm:bulletEnabled val="1"/>
        </dgm:presLayoutVars>
      </dgm:prSet>
      <dgm:spPr/>
    </dgm:pt>
    <dgm:pt modelId="{56CCAC73-CCA0-4003-B580-F3FADE669975}" type="pres">
      <dgm:prSet presAssocID="{98240A34-5317-4D59-AFBF-5B2C63F7827C}" presName="node" presStyleLbl="vennNode1" presStyleIdx="2" presStyleCnt="7">
        <dgm:presLayoutVars>
          <dgm:bulletEnabled val="1"/>
        </dgm:presLayoutVars>
      </dgm:prSet>
      <dgm:spPr/>
    </dgm:pt>
    <dgm:pt modelId="{CADA34B6-09A1-471C-B90C-CE9DF7F7D701}" type="pres">
      <dgm:prSet presAssocID="{6155C9B8-A9BE-43C4-B406-C65291FC1A9F}" presName="node" presStyleLbl="vennNode1" presStyleIdx="3" presStyleCnt="7">
        <dgm:presLayoutVars>
          <dgm:bulletEnabled val="1"/>
        </dgm:presLayoutVars>
      </dgm:prSet>
      <dgm:spPr/>
    </dgm:pt>
    <dgm:pt modelId="{504C01B0-CECE-4852-97E5-611DFD9E6423}" type="pres">
      <dgm:prSet presAssocID="{38818045-9E13-47F4-964F-66F7815B4FD0}" presName="node" presStyleLbl="vennNode1" presStyleIdx="4" presStyleCnt="7">
        <dgm:presLayoutVars>
          <dgm:bulletEnabled val="1"/>
        </dgm:presLayoutVars>
      </dgm:prSet>
      <dgm:spPr/>
    </dgm:pt>
    <dgm:pt modelId="{055A095E-1590-49AA-8ACA-DE01F7A6254B}" type="pres">
      <dgm:prSet presAssocID="{018BA1E6-1EDA-4FEF-AEB5-6425C1146C47}" presName="node" presStyleLbl="vennNode1" presStyleIdx="5" presStyleCnt="7">
        <dgm:presLayoutVars>
          <dgm:bulletEnabled val="1"/>
        </dgm:presLayoutVars>
      </dgm:prSet>
      <dgm:spPr/>
    </dgm:pt>
    <dgm:pt modelId="{6F3CF483-8C71-4937-9E0B-E1976CDF80BD}" type="pres">
      <dgm:prSet presAssocID="{47AD6EF6-F644-49B3-AF32-88DDD6DD07AE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0C085500-1076-41C7-9898-B9294DB9FA29}" type="presOf" srcId="{38818045-9E13-47F4-964F-66F7815B4FD0}" destId="{504C01B0-CECE-4852-97E5-611DFD9E6423}" srcOrd="0" destOrd="0" presId="urn:microsoft.com/office/officeart/2005/8/layout/radial3"/>
    <dgm:cxn modelId="{3D18D90C-CA8D-4CF7-A404-37EF2B328500}" srcId="{7AC567EB-9BC4-4A7C-9141-F0E579F296CD}" destId="{6155C9B8-A9BE-43C4-B406-C65291FC1A9F}" srcOrd="2" destOrd="0" parTransId="{2E3740CE-694C-4065-A22F-74DB11AF818E}" sibTransId="{16E08045-E8FE-4F86-9D57-90336F9664CB}"/>
    <dgm:cxn modelId="{3C2A0118-F592-426A-A02E-BC70433FF04E}" srcId="{81EBAA7F-5671-4F7E-9A8F-9999A8462C3F}" destId="{7AC567EB-9BC4-4A7C-9141-F0E579F296CD}" srcOrd="0" destOrd="0" parTransId="{4200FBB0-755A-408C-8535-8CCF47711DDD}" sibTransId="{5BF77B96-8492-43D4-8CAA-B708FE387662}"/>
    <dgm:cxn modelId="{F7C0AE38-E586-4DBF-80D0-0FBC3767892D}" srcId="{7AC567EB-9BC4-4A7C-9141-F0E579F296CD}" destId="{5ECE1729-B7E9-4CD4-A4B5-BDCC1941A17D}" srcOrd="0" destOrd="0" parTransId="{C9DA29B1-9E77-4C65-A1F4-EB1741859477}" sibTransId="{2230E9D8-AB4B-46DB-9366-CAD62763A8B6}"/>
    <dgm:cxn modelId="{8C26C938-816B-4DE8-A371-B76350A1752D}" srcId="{81EBAA7F-5671-4F7E-9A8F-9999A8462C3F}" destId="{BAE5FF56-C83B-491D-A1E3-5640D6E2AFB1}" srcOrd="1" destOrd="0" parTransId="{656A1C9E-8F53-4BC8-96B7-16257448D286}" sibTransId="{0961F265-9292-4D08-9102-3503E986CD88}"/>
    <dgm:cxn modelId="{B9E0F23E-6D15-4E23-8882-4FF1B7B25F72}" srcId="{81EBAA7F-5671-4F7E-9A8F-9999A8462C3F}" destId="{E2D0A4CB-970C-4211-A4FA-EA9ECABBD619}" srcOrd="2" destOrd="0" parTransId="{BAD5CD54-08B9-45D2-8398-9B4D71CA0E91}" sibTransId="{0193054C-27AA-4378-94BF-78C314B40856}"/>
    <dgm:cxn modelId="{DECA9441-E9DA-4519-8B1E-4167F054AA6C}" type="presOf" srcId="{7AC567EB-9BC4-4A7C-9141-F0E579F296CD}" destId="{B6666D77-2651-4BC0-AFE0-BECAACA6E2DD}" srcOrd="0" destOrd="0" presId="urn:microsoft.com/office/officeart/2005/8/layout/radial3"/>
    <dgm:cxn modelId="{BB1E3D64-BAEE-4C02-87F8-452A20C7EBC0}" srcId="{7AC567EB-9BC4-4A7C-9141-F0E579F296CD}" destId="{98240A34-5317-4D59-AFBF-5B2C63F7827C}" srcOrd="1" destOrd="0" parTransId="{F1452687-7240-4ACF-BB48-9E7DA800D499}" sibTransId="{D5A2178F-660B-4A53-9991-38E90856832C}"/>
    <dgm:cxn modelId="{71B6C24C-A8EC-40C8-916B-E8CC45FA55DB}" type="presOf" srcId="{5ECE1729-B7E9-4CD4-A4B5-BDCC1941A17D}" destId="{5E61A05B-AB79-46D1-9340-820C52600FE3}" srcOrd="0" destOrd="0" presId="urn:microsoft.com/office/officeart/2005/8/layout/radial3"/>
    <dgm:cxn modelId="{DC249350-AE63-4A91-9FC3-DA6658624A3A}" type="presOf" srcId="{47AD6EF6-F644-49B3-AF32-88DDD6DD07AE}" destId="{6F3CF483-8C71-4937-9E0B-E1976CDF80BD}" srcOrd="0" destOrd="0" presId="urn:microsoft.com/office/officeart/2005/8/layout/radial3"/>
    <dgm:cxn modelId="{57E6CF8A-29DC-4C99-9676-41F083E27F30}" type="presOf" srcId="{018BA1E6-1EDA-4FEF-AEB5-6425C1146C47}" destId="{055A095E-1590-49AA-8ACA-DE01F7A6254B}" srcOrd="0" destOrd="0" presId="urn:microsoft.com/office/officeart/2005/8/layout/radial3"/>
    <dgm:cxn modelId="{F8DE14A6-EAD3-4153-BD6D-626ED7B4C914}" srcId="{7AC567EB-9BC4-4A7C-9141-F0E579F296CD}" destId="{47AD6EF6-F644-49B3-AF32-88DDD6DD07AE}" srcOrd="5" destOrd="0" parTransId="{7D77E444-7CA7-4BC0-B9B9-4A5B441E3BB0}" sibTransId="{2D51B9F4-D776-406F-8F54-2388B8C2B2F8}"/>
    <dgm:cxn modelId="{8DF291B9-1C24-414C-B897-A3D79F76BE42}" srcId="{7AC567EB-9BC4-4A7C-9141-F0E579F296CD}" destId="{018BA1E6-1EDA-4FEF-AEB5-6425C1146C47}" srcOrd="4" destOrd="0" parTransId="{70A4D784-E60B-4140-95AD-41EBC3EBCC4D}" sibTransId="{A4772466-E024-4B15-BA1A-C47A0E0ECC69}"/>
    <dgm:cxn modelId="{62F5D0CE-44D6-4515-9E34-D8AF3571C222}" type="presOf" srcId="{98240A34-5317-4D59-AFBF-5B2C63F7827C}" destId="{56CCAC73-CCA0-4003-B580-F3FADE669975}" srcOrd="0" destOrd="0" presId="urn:microsoft.com/office/officeart/2005/8/layout/radial3"/>
    <dgm:cxn modelId="{B0071ACF-7D3B-4542-BBC0-90F5597C8A53}" srcId="{7AC567EB-9BC4-4A7C-9141-F0E579F296CD}" destId="{38818045-9E13-47F4-964F-66F7815B4FD0}" srcOrd="3" destOrd="0" parTransId="{C45F5F32-55A2-4F13-BBDD-5D70773AF1A9}" sibTransId="{4F1940B2-4701-4F3B-8464-1FFD57487C03}"/>
    <dgm:cxn modelId="{07A6EADA-0252-4F70-8B00-75F7D584E205}" type="presOf" srcId="{81EBAA7F-5671-4F7E-9A8F-9999A8462C3F}" destId="{4226DB4A-4AB4-40B1-A0F7-A75A77F4DF3B}" srcOrd="0" destOrd="0" presId="urn:microsoft.com/office/officeart/2005/8/layout/radial3"/>
    <dgm:cxn modelId="{62F638EB-60F4-4148-9C15-744397316DB7}" type="presOf" srcId="{6155C9B8-A9BE-43C4-B406-C65291FC1A9F}" destId="{CADA34B6-09A1-471C-B90C-CE9DF7F7D701}" srcOrd="0" destOrd="0" presId="urn:microsoft.com/office/officeart/2005/8/layout/radial3"/>
    <dgm:cxn modelId="{4EF3630E-BC84-4EED-9C88-EE9BD8EACD2C}" type="presParOf" srcId="{4226DB4A-4AB4-40B1-A0F7-A75A77F4DF3B}" destId="{A2BD2350-1E66-41BA-9C45-A0FDB790F41A}" srcOrd="0" destOrd="0" presId="urn:microsoft.com/office/officeart/2005/8/layout/radial3"/>
    <dgm:cxn modelId="{8E7D0726-BCC7-4CB9-8016-8295AC46261D}" type="presParOf" srcId="{A2BD2350-1E66-41BA-9C45-A0FDB790F41A}" destId="{B6666D77-2651-4BC0-AFE0-BECAACA6E2DD}" srcOrd="0" destOrd="0" presId="urn:microsoft.com/office/officeart/2005/8/layout/radial3"/>
    <dgm:cxn modelId="{C46B3BF0-0952-4158-B6CA-B4572AD80FB2}" type="presParOf" srcId="{A2BD2350-1E66-41BA-9C45-A0FDB790F41A}" destId="{5E61A05B-AB79-46D1-9340-820C52600FE3}" srcOrd="1" destOrd="0" presId="urn:microsoft.com/office/officeart/2005/8/layout/radial3"/>
    <dgm:cxn modelId="{87C4BCEC-65EA-4A1C-BCB4-239D548059C9}" type="presParOf" srcId="{A2BD2350-1E66-41BA-9C45-A0FDB790F41A}" destId="{56CCAC73-CCA0-4003-B580-F3FADE669975}" srcOrd="2" destOrd="0" presId="urn:microsoft.com/office/officeart/2005/8/layout/radial3"/>
    <dgm:cxn modelId="{E0EF8594-2F2D-4F7C-8934-062268148116}" type="presParOf" srcId="{A2BD2350-1E66-41BA-9C45-A0FDB790F41A}" destId="{CADA34B6-09A1-471C-B90C-CE9DF7F7D701}" srcOrd="3" destOrd="0" presId="urn:microsoft.com/office/officeart/2005/8/layout/radial3"/>
    <dgm:cxn modelId="{571570C4-8E25-4AEF-B46B-2B130B6EE34C}" type="presParOf" srcId="{A2BD2350-1E66-41BA-9C45-A0FDB790F41A}" destId="{504C01B0-CECE-4852-97E5-611DFD9E6423}" srcOrd="4" destOrd="0" presId="urn:microsoft.com/office/officeart/2005/8/layout/radial3"/>
    <dgm:cxn modelId="{A7EAA284-0605-42E9-A7CB-CD15DD5A1162}" type="presParOf" srcId="{A2BD2350-1E66-41BA-9C45-A0FDB790F41A}" destId="{055A095E-1590-49AA-8ACA-DE01F7A6254B}" srcOrd="5" destOrd="0" presId="urn:microsoft.com/office/officeart/2005/8/layout/radial3"/>
    <dgm:cxn modelId="{12E83A51-4BD6-428E-B583-833D510D6D2D}" type="presParOf" srcId="{A2BD2350-1E66-41BA-9C45-A0FDB790F41A}" destId="{6F3CF483-8C71-4937-9E0B-E1976CDF80BD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66D77-2651-4BC0-AFE0-BECAACA6E2DD}">
      <dsp:nvSpPr>
        <dsp:cNvPr id="0" name=""/>
        <dsp:cNvSpPr/>
      </dsp:nvSpPr>
      <dsp:spPr>
        <a:xfrm>
          <a:off x="4226328" y="1066409"/>
          <a:ext cx="2656668" cy="265666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Η βαρύτητα στην καθημερινότητα </a:t>
          </a:r>
          <a:endParaRPr lang="el-GR" sz="2100" kern="1200" dirty="0"/>
        </a:p>
      </dsp:txBody>
      <dsp:txXfrm>
        <a:off x="4615388" y="1455469"/>
        <a:ext cx="1878548" cy="1878548"/>
      </dsp:txXfrm>
    </dsp:sp>
    <dsp:sp modelId="{5E61A05B-AB79-46D1-9340-820C52600FE3}">
      <dsp:nvSpPr>
        <dsp:cNvPr id="0" name=""/>
        <dsp:cNvSpPr/>
      </dsp:nvSpPr>
      <dsp:spPr>
        <a:xfrm>
          <a:off x="4890495" y="474"/>
          <a:ext cx="1328334" cy="1328334"/>
        </a:xfrm>
        <a:prstGeom prst="ellipse">
          <a:avLst/>
        </a:prstGeom>
        <a:solidFill>
          <a:schemeClr val="accent4">
            <a:alpha val="50000"/>
            <a:hueOff val="-1005190"/>
            <a:satOff val="7017"/>
            <a:lumOff val="752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Η κίνηση των ποταμών</a:t>
          </a:r>
        </a:p>
      </dsp:txBody>
      <dsp:txXfrm>
        <a:off x="5085025" y="195004"/>
        <a:ext cx="939274" cy="939274"/>
      </dsp:txXfrm>
    </dsp:sp>
    <dsp:sp modelId="{56CCAC73-CCA0-4003-B580-F3FADE669975}">
      <dsp:nvSpPr>
        <dsp:cNvPr id="0" name=""/>
        <dsp:cNvSpPr/>
      </dsp:nvSpPr>
      <dsp:spPr>
        <a:xfrm>
          <a:off x="6388807" y="865525"/>
          <a:ext cx="1328334" cy="1328334"/>
        </a:xfrm>
        <a:prstGeom prst="ellipse">
          <a:avLst/>
        </a:prstGeom>
        <a:solidFill>
          <a:schemeClr val="accent4">
            <a:alpha val="50000"/>
            <a:hueOff val="-2010380"/>
            <a:satOff val="14035"/>
            <a:lumOff val="1503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Πτώση αντικειμένων</a:t>
          </a:r>
        </a:p>
      </dsp:txBody>
      <dsp:txXfrm>
        <a:off x="6583337" y="1060055"/>
        <a:ext cx="939274" cy="939274"/>
      </dsp:txXfrm>
    </dsp:sp>
    <dsp:sp modelId="{CADA34B6-09A1-471C-B90C-CE9DF7F7D701}">
      <dsp:nvSpPr>
        <dsp:cNvPr id="0" name=""/>
        <dsp:cNvSpPr/>
      </dsp:nvSpPr>
      <dsp:spPr>
        <a:xfrm>
          <a:off x="6388807" y="2595627"/>
          <a:ext cx="1328334" cy="1328334"/>
        </a:xfrm>
        <a:prstGeom prst="ellipse">
          <a:avLst/>
        </a:prstGeom>
        <a:solidFill>
          <a:schemeClr val="accent4">
            <a:alpha val="50000"/>
            <a:hueOff val="-3015570"/>
            <a:satOff val="21052"/>
            <a:lumOff val="2255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Οι τουρμπίνες των αεροσκαφών για την απογείωση</a:t>
          </a:r>
        </a:p>
      </dsp:txBody>
      <dsp:txXfrm>
        <a:off x="6583337" y="2790157"/>
        <a:ext cx="939274" cy="939274"/>
      </dsp:txXfrm>
    </dsp:sp>
    <dsp:sp modelId="{504C01B0-CECE-4852-97E5-611DFD9E6423}">
      <dsp:nvSpPr>
        <dsp:cNvPr id="0" name=""/>
        <dsp:cNvSpPr/>
      </dsp:nvSpPr>
      <dsp:spPr>
        <a:xfrm>
          <a:off x="4890495" y="3460678"/>
          <a:ext cx="1328334" cy="1328334"/>
        </a:xfrm>
        <a:prstGeom prst="ellipse">
          <a:avLst/>
        </a:prstGeom>
        <a:solidFill>
          <a:schemeClr val="accent4">
            <a:alpha val="50000"/>
            <a:hueOff val="-4020761"/>
            <a:satOff val="28070"/>
            <a:lumOff val="3006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Η παλίρροια </a:t>
          </a:r>
        </a:p>
      </dsp:txBody>
      <dsp:txXfrm>
        <a:off x="5085025" y="3655208"/>
        <a:ext cx="939274" cy="939274"/>
      </dsp:txXfrm>
    </dsp:sp>
    <dsp:sp modelId="{055A095E-1590-49AA-8ACA-DE01F7A6254B}">
      <dsp:nvSpPr>
        <dsp:cNvPr id="0" name=""/>
        <dsp:cNvSpPr/>
      </dsp:nvSpPr>
      <dsp:spPr>
        <a:xfrm>
          <a:off x="3392182" y="2595627"/>
          <a:ext cx="1328334" cy="1328334"/>
        </a:xfrm>
        <a:prstGeom prst="ellipse">
          <a:avLst/>
        </a:prstGeom>
        <a:solidFill>
          <a:schemeClr val="accent4">
            <a:alpha val="50000"/>
            <a:hueOff val="-5025950"/>
            <a:satOff val="35087"/>
            <a:lumOff val="3758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Οι κίνηση της πυξίδας </a:t>
          </a:r>
        </a:p>
      </dsp:txBody>
      <dsp:txXfrm>
        <a:off x="3586712" y="2790157"/>
        <a:ext cx="939274" cy="939274"/>
      </dsp:txXfrm>
    </dsp:sp>
    <dsp:sp modelId="{6F3CF483-8C71-4937-9E0B-E1976CDF80BD}">
      <dsp:nvSpPr>
        <dsp:cNvPr id="0" name=""/>
        <dsp:cNvSpPr/>
      </dsp:nvSpPr>
      <dsp:spPr>
        <a:xfrm>
          <a:off x="3392182" y="865525"/>
          <a:ext cx="1328334" cy="1328334"/>
        </a:xfrm>
        <a:prstGeom prst="ellipse">
          <a:avLst/>
        </a:prstGeom>
        <a:solidFill>
          <a:schemeClr val="accent4">
            <a:alpha val="50000"/>
            <a:hueOff val="-6031141"/>
            <a:satOff val="42105"/>
            <a:lumOff val="450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100" kern="1200" dirty="0"/>
            <a:t>Οι εποχές του χρόνου</a:t>
          </a:r>
        </a:p>
      </dsp:txBody>
      <dsp:txXfrm>
        <a:off x="3586712" y="1060055"/>
        <a:ext cx="939274" cy="939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23B79-B302-4398-AADB-8D88C808A5D9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027CA-969B-4910-8C6C-110B883FE53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019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1955074" y="6565392"/>
            <a:ext cx="9340421" cy="274320"/>
          </a:xfrm>
        </p:spPr>
        <p:txBody>
          <a:bodyPr/>
          <a:lstStyle/>
          <a:p>
            <a:r>
              <a:rPr lang="el-GR" dirty="0"/>
              <a:t>Η βαρύτητα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1371600" y="6381750"/>
            <a:ext cx="1003300" cy="339725"/>
          </a:xfrm>
        </p:spPr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8610600" y="6289674"/>
            <a:ext cx="2743200" cy="365125"/>
          </a:xfrm>
          <a:prstGeom prst="rect">
            <a:avLst/>
          </a:prstGeo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Θέση εικόνας 10"/>
          <p:cNvSpPr>
            <a:spLocks noGrp="1"/>
          </p:cNvSpPr>
          <p:nvPr>
            <p:ph type="pic" sz="quarter" idx="13"/>
          </p:nvPr>
        </p:nvSpPr>
        <p:spPr>
          <a:xfrm>
            <a:off x="0" y="5651500"/>
            <a:ext cx="1219200" cy="1206500"/>
          </a:xfrm>
        </p:spPr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21036811"/>
      </p:ext>
    </p:extLst>
  </p:cSld>
  <p:clrMapOvr>
    <a:masterClrMapping/>
  </p:clrMapOvr>
  <p:transition spd="slow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Ορθογώνιο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l-GR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11" name="Ορθογώνιο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Ορθογώνιο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Ορθογώνιο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p:transition spd="slow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 bwMode="ltGray">
          <a:xfrm>
            <a:off x="1" y="-19338"/>
            <a:ext cx="12191999" cy="1662846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99774" y="630854"/>
            <a:ext cx="10540163" cy="940247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endParaRPr kumimoji="0" lang="en-US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endParaRPr kumimoji="0" lang="en-US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1985554" y="6513147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600">
                <a:solidFill>
                  <a:schemeClr val="tx1">
                    <a:tint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extLst/>
          </a:lstStyle>
          <a:p>
            <a:r>
              <a:rPr lang="el-GR" dirty="0"/>
              <a:t>Η βαρύτητα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  <p:pic>
        <p:nvPicPr>
          <p:cNvPr id="14" name="Εικόνα 13" descr="Εικόνα που περιέχει ρούχα&#10;&#10;Η περιγραφή δημιουργήθηκε με υψηλή αξιοπιστία">
            <a:extLst>
              <a:ext uri="{FF2B5EF4-FFF2-40B4-BE49-F238E27FC236}">
                <a16:creationId xmlns:a16="http://schemas.microsoft.com/office/drawing/2014/main" id="{2C047511-891B-4CD3-B3B3-D7EF159B2FF0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07531"/>
            <a:ext cx="1985554" cy="1350469"/>
          </a:xfrm>
          <a:prstGeom prst="rect">
            <a:avLst/>
          </a:prstGeom>
        </p:spPr>
      </p:pic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2AC514AF-C5FB-424C-A742-6A8834464403}"/>
              </a:ext>
            </a:extLst>
          </p:cNvPr>
          <p:cNvGrpSpPr/>
          <p:nvPr userDrawn="1"/>
        </p:nvGrpSpPr>
        <p:grpSpPr>
          <a:xfrm>
            <a:off x="0" y="-66267"/>
            <a:ext cx="5212079" cy="584775"/>
            <a:chOff x="0" y="-66267"/>
            <a:chExt cx="5212079" cy="584775"/>
          </a:xfrm>
        </p:grpSpPr>
        <p:pic>
          <p:nvPicPr>
            <p:cNvPr id="16" name="Εικόνα 15" descr="Εικόνα που περιέχει αντικείμενο&#10;&#10;Η περιγραφή δημιουργήθηκε με υψηλή αξιοπιστία">
              <a:extLst>
                <a:ext uri="{FF2B5EF4-FFF2-40B4-BE49-F238E27FC236}">
                  <a16:creationId xmlns:a16="http://schemas.microsoft.com/office/drawing/2014/main" id="{7787F8F0-D96E-4D0A-958C-1D694AE862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991394" cy="51850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14368F-0D01-4704-AF1B-B31E4D2D76C3}"/>
                </a:ext>
              </a:extLst>
            </p:cNvPr>
            <p:cNvSpPr txBox="1"/>
            <p:nvPr userDrawn="1"/>
          </p:nvSpPr>
          <p:spPr>
            <a:xfrm>
              <a:off x="2991394" y="-66267"/>
              <a:ext cx="22206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Παιδαγωγικό Τμήμα Δημοτικής Εκπαίδευσης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52" r:id="rId10"/>
  </p:sldLayoutIdLst>
  <p:transition spd="slow" advTm="5000">
    <p:push dir="u"/>
  </p:transition>
  <p:hf hdr="0" dt="0"/>
  <p:txStyles>
    <p:titleStyle>
      <a:lvl1pPr algn="ctr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satMod val="150000"/>
            </a:schemeClr>
          </a:solidFill>
          <a:effectLst/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 algn="ctr">
              <a:buNone/>
            </a:pPr>
            <a:br>
              <a:rPr lang="el-GR" dirty="0"/>
            </a:br>
            <a:br>
              <a:rPr lang="el-GR" dirty="0"/>
            </a:br>
            <a:br>
              <a:rPr lang="el-GR" dirty="0"/>
            </a:br>
            <a:r>
              <a:rPr lang="el-GR" dirty="0"/>
              <a:t>ΘΕΟΛΟΓΟΣ ΗΛΙΑΣ</a:t>
            </a:r>
          </a:p>
          <a:p>
            <a:pPr marL="118872" indent="0" algn="ctr">
              <a:buNone/>
            </a:pPr>
            <a:r>
              <a:rPr lang="el-GR" dirty="0"/>
              <a:t>Α.Μ. :4580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 βαρύτητα</a:t>
            </a:r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1</a:t>
            </a:fld>
            <a:endParaRPr lang="el-GR"/>
          </a:p>
        </p:txBody>
      </p:sp>
      <p:sp>
        <p:nvSpPr>
          <p:cNvPr id="3" name="Τίτλος 2">
            <a:extLst>
              <a:ext uri="{FF2B5EF4-FFF2-40B4-BE49-F238E27FC236}">
                <a16:creationId xmlns:a16="http://schemas.microsoft.com/office/drawing/2014/main" id="{C080C35F-0732-478B-AD4C-2BFE1CF38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7873"/>
            <a:ext cx="10972800" cy="1252728"/>
          </a:xfrm>
        </p:spPr>
        <p:txBody>
          <a:bodyPr/>
          <a:lstStyle/>
          <a:p>
            <a:r>
              <a:rPr lang="el-GR" dirty="0"/>
              <a:t>ΠΛΗΡΟΦΟΡΙΚΗ ΚΑΙ ΝΕΕΣ ΤΕΧΝΟΛΟΓΙΕΣ ΣΤΗΝ ΕΚΠΑΙΔΕΥΣΗ</a:t>
            </a:r>
          </a:p>
        </p:txBody>
      </p:sp>
    </p:spTree>
    <p:extLst>
      <p:ext uri="{BB962C8B-B14F-4D97-AF65-F5344CB8AC3E}">
        <p14:creationId xmlns:p14="http://schemas.microsoft.com/office/powerpoint/2010/main" val="1436831285"/>
      </p:ext>
    </p:extLst>
  </p:cSld>
  <p:clrMapOvr>
    <a:masterClrMapping/>
  </p:clrMapOvr>
  <p:transition spd="slow" advTm="5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89BF79A-3F3D-49C8-831E-93534725A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Βαρύτητα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B606B79-F4BD-479D-BE1E-59C5049851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773936"/>
            <a:ext cx="10954043" cy="427517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>
                <a:solidFill>
                  <a:srgbClr val="222222"/>
                </a:solidFill>
              </a:rPr>
              <a:t>Στη φυσική, βαρύτητα ονομάζεται η ιδιότητα των υλικών σωμάτων να έλκουν και να έλκονται αμοιβαία με άλλα υλικά σώματα. Τα </a:t>
            </a:r>
            <a:r>
              <a:rPr lang="el-GR" dirty="0" err="1">
                <a:solidFill>
                  <a:srgbClr val="222222"/>
                </a:solidFill>
              </a:rPr>
              <a:t>ελκόμενα</a:t>
            </a:r>
            <a:r>
              <a:rPr lang="el-GR" dirty="0">
                <a:solidFill>
                  <a:srgbClr val="222222"/>
                </a:solidFill>
              </a:rPr>
              <a:t> σώματα κινούνται με επιταχυνόμενη κίνηση προς το έλκον σώμα.</a:t>
            </a:r>
          </a:p>
          <a:p>
            <a:pPr marL="118872" indent="0">
              <a:buClr>
                <a:schemeClr val="tx1"/>
              </a:buClr>
              <a:buNone/>
            </a:pPr>
            <a:r>
              <a:rPr lang="el-GR" dirty="0">
                <a:solidFill>
                  <a:srgbClr val="222222"/>
                </a:solidFill>
              </a:rPr>
              <a:t>Σύμφωνα με το νόμο του Νεύτωνα: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>
                <a:solidFill>
                  <a:srgbClr val="222222"/>
                </a:solidFill>
              </a:rPr>
              <a:t>Κάθε σώμα στο σύμπαν έλκει κάθε άλλο σώμα με δύναμη ανάλογη του γινομένου των μαζών τους και αντιστρόφως ανάλογη του τετραγώνου της απόστασης του κέντρου μάζας τους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49E9A6F-982A-432C-B6D9-7D8321B8D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 βαρύτητα</a:t>
            </a:r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BF976AA-5DF9-44D9-9E7E-76B0D874F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5145881"/>
      </p:ext>
    </p:extLst>
  </p:cSld>
  <p:clrMapOvr>
    <a:masterClrMapping/>
  </p:clrMapOvr>
  <p:transition spd="slow" advTm="500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6429BCF-6915-42BB-9CEF-3C4525687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774" y="630854"/>
            <a:ext cx="10540163" cy="940247"/>
          </a:xfrm>
        </p:spPr>
        <p:txBody>
          <a:bodyPr/>
          <a:lstStyle/>
          <a:p>
            <a:r>
              <a:rPr lang="el-GR" dirty="0"/>
              <a:t>Ποιος ανακάλυψε τη βαρύτητα;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582C76F-B3CB-41DD-8485-338576B06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11010314" cy="4453210"/>
          </a:xfrm>
        </p:spPr>
        <p:txBody>
          <a:bodyPr/>
          <a:lstStyle/>
          <a:p>
            <a:pPr>
              <a:buClr>
                <a:schemeClr val="tx1"/>
              </a:buClr>
              <a:buFont typeface="Times New Roman" panose="02020603050405020304" pitchFamily="18" charset="0"/>
              <a:buChar char="•"/>
            </a:pPr>
            <a:r>
              <a:rPr lang="el-GR" dirty="0"/>
              <a:t>Η ιστορία του μήλου</a:t>
            </a:r>
          </a:p>
          <a:p>
            <a:pPr marL="411480" lvl="1" indent="0">
              <a:buClr>
                <a:schemeClr val="tx1"/>
              </a:buClr>
              <a:buNone/>
            </a:pP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 1666, λέει ο θρύλος ότι ο 23χρονος Νεύτωνας ατενίζοντας πάνω στο φεγγάρι, είδε ένα μήλο να πέφτει από ένα δέντρο στο έδαφος.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/>
              <a:t>23 χρόνια μετά ο Νεύτωνας δημοσίευσε το </a:t>
            </a:r>
            <a:r>
              <a:rPr lang="el-GR" dirty="0" err="1"/>
              <a:t>Philosophiae</a:t>
            </a:r>
            <a:r>
              <a:rPr lang="el-GR" dirty="0"/>
              <a:t> </a:t>
            </a:r>
            <a:r>
              <a:rPr lang="el-GR" dirty="0" err="1"/>
              <a:t>Naturalis</a:t>
            </a:r>
            <a:r>
              <a:rPr lang="el-GR" dirty="0"/>
              <a:t> </a:t>
            </a:r>
            <a:r>
              <a:rPr lang="el-GR" dirty="0" err="1"/>
              <a:t>Principia</a:t>
            </a:r>
            <a:r>
              <a:rPr lang="el-GR" dirty="0"/>
              <a:t> </a:t>
            </a:r>
            <a:r>
              <a:rPr lang="el-GR" dirty="0" err="1"/>
              <a:t>Mathematica</a:t>
            </a:r>
            <a:r>
              <a:rPr lang="el-GR" dirty="0"/>
              <a:t>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/>
              <a:t>την </a:t>
            </a:r>
            <a:r>
              <a:rPr lang="el-GR" dirty="0" err="1"/>
              <a:t>Principia</a:t>
            </a:r>
            <a:r>
              <a:rPr lang="el-GR" dirty="0"/>
              <a:t> εξήγησε ότι όλα τα αντικείμενα έλκονται μεταξύ τους με μια δύναμη που την ονόμασε βαρύτητα</a:t>
            </a: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D45F455-6F28-475A-9680-6F694003B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C9BD0AA-6AF8-49BA-B37B-1C265E5A3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5298619"/>
      </p:ext>
    </p:extLst>
  </p:cSld>
  <p:clrMapOvr>
    <a:masterClrMapping/>
  </p:clrMapOvr>
  <p:transition spd="slow" advTm="5000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2F79925-1DF9-49D3-96BB-23D540618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Πως μας επηρεάζει η βαρύτητα;</a:t>
            </a:r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8072B9D-D032-4501-B922-F2BE75443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ACAAEFB-79A5-460A-BD84-AAA6DB82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4</a:t>
            </a:fld>
            <a:endParaRPr lang="el-GR"/>
          </a:p>
        </p:txBody>
      </p:sp>
      <p:graphicFrame>
        <p:nvGraphicFramePr>
          <p:cNvPr id="9" name="Θέση περιεχομένου 8">
            <a:extLst>
              <a:ext uri="{FF2B5EF4-FFF2-40B4-BE49-F238E27FC236}">
                <a16:creationId xmlns:a16="http://schemas.microsoft.com/office/drawing/2014/main" id="{613AC1E5-23CD-47A6-B629-6941C7FE5F6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30070401"/>
              </p:ext>
            </p:extLst>
          </p:nvPr>
        </p:nvGraphicFramePr>
        <p:xfrm>
          <a:off x="609600" y="1687513"/>
          <a:ext cx="11109325" cy="4789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226178"/>
      </p:ext>
    </p:extLst>
  </p:cSld>
  <p:clrMapOvr>
    <a:masterClrMapping/>
  </p:clrMapOvr>
  <p:transition spd="slow" advTm="5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EE2201-DDD1-4DEB-B686-949FBD2C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βαρύτητα στη σελήνη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8746506-3D10-47D5-9D2D-23DD5E410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44394"/>
            <a:ext cx="11094720" cy="4653358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/>
              <a:t> Η βαρύτητα διατηρεί τη Σελήνη σε τροχιά γύρω από τη Γη λόγο της αμοιβαίας έλξης των δύο σωμάτων.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/>
              <a:t>Η βαρύτητα στην επιφάνεια της Σελήνης είναι περίπου 6 φορές μικρότερη από τη βαρύτητα στην Γη με αποτέλεσμα το πολύ μεγαλύτερα άλματα άλλα και τη διαφορά της μέτρησης του βάρους του ίδιου ανθρώπου στη Γη και τη Σελήνη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/>
              <a:t>Η Σεληνιακή </a:t>
            </a:r>
            <a:r>
              <a:rPr lang="el-GR" dirty="0" err="1"/>
              <a:t>βαρυτική</a:t>
            </a:r>
            <a:r>
              <a:rPr lang="el-GR" dirty="0"/>
              <a:t> επίδραση στη Γη, προκαλεί φαινόμενα όπως οι παλίρροιες αλλά και επηρεάζει τον άξονα περιστροφής της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123A850-7DC3-4635-A770-5F89173A2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8929BB0-7C5D-440A-A61D-DFC2655E1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5017497"/>
      </p:ext>
    </p:extLst>
  </p:cSld>
  <p:clrMapOvr>
    <a:masterClrMapping/>
  </p:clrMapOvr>
  <p:transition spd="slow" advTm="5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4B66EDF-0C45-4567-91A6-856BBF7CF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Επίλογος</a:t>
            </a:r>
          </a:p>
        </p:txBody>
      </p:sp>
      <p:pic>
        <p:nvPicPr>
          <p:cNvPr id="8" name="Θέση περιεχομένου 7">
            <a:extLst>
              <a:ext uri="{FF2B5EF4-FFF2-40B4-BE49-F238E27FC236}">
                <a16:creationId xmlns:a16="http://schemas.microsoft.com/office/drawing/2014/main" id="{F7EE9A9C-85F2-4B20-84DD-9AB8D55EB1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13" y="1891029"/>
            <a:ext cx="6053666" cy="4540250"/>
          </a:xfrm>
        </p:spPr>
      </p:pic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EBA37FD-40EF-4E0D-AA98-F01E3C9F4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BEAAB80-45C6-4AB9-886D-CA1AA3F7A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5429128"/>
      </p:ext>
    </p:extLst>
  </p:cSld>
  <p:clrMapOvr>
    <a:masterClrMapping/>
  </p:clrMapOvr>
  <p:transition spd="slow" advTm="5000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Λειτουργική μονάδα">
  <a:themeElements>
    <a:clrScheme name="Προσαρμοσμένο 1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FFFFFF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Λειτουργική μονάδα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Λειτουργική μονάδα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1826</TotalTime>
  <Words>272</Words>
  <Application>Microsoft Office PowerPoint</Application>
  <PresentationFormat>Ευρεία οθόνη</PresentationFormat>
  <Paragraphs>37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4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Λειτουργική μονάδα</vt:lpstr>
      <vt:lpstr>ΠΛΗΡΟΦΟΡΙΚΗ ΚΑΙ ΝΕΕΣ ΤΕΧΝΟΛΟΓΙΕΣ ΣΤΗΝ ΕΚΠΑΙΔΕΥΣΗ</vt:lpstr>
      <vt:lpstr>Η Βαρύτητα</vt:lpstr>
      <vt:lpstr>Ποιος ανακάλυψε τη βαρύτητα;</vt:lpstr>
      <vt:lpstr>Πως μας επηρεάζει η βαρύτητα;</vt:lpstr>
      <vt:lpstr>Η βαρύτητα στη σελήνη</vt:lpstr>
      <vt:lpstr>Επίλογος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4580 βαρυτητα </dc:title>
  <dc:creator>Manager</dc:creator>
  <cp:lastModifiedBy>ilias theologos</cp:lastModifiedBy>
  <cp:revision>84</cp:revision>
  <dcterms:created xsi:type="dcterms:W3CDTF">2016-04-09T13:24:20Z</dcterms:created>
  <dcterms:modified xsi:type="dcterms:W3CDTF">2018-04-23T14:29:16Z</dcterms:modified>
</cp:coreProperties>
</file>